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8" r:id="rId3"/>
  </p:sldMasterIdLst>
  <p:notesMasterIdLst>
    <p:notesMasterId r:id="rId10"/>
  </p:notesMasterIdLst>
  <p:handoutMasterIdLst>
    <p:handoutMasterId r:id="rId11"/>
  </p:handoutMasterIdLst>
  <p:sldIdLst>
    <p:sldId id="256" r:id="rId4"/>
    <p:sldId id="257" r:id="rId5"/>
    <p:sldId id="258" r:id="rId6"/>
    <p:sldId id="259" r:id="rId7"/>
    <p:sldId id="260"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89C"/>
    <a:srgbClr val="7F64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1687"/>
  </p:normalViewPr>
  <p:slideViewPr>
    <p:cSldViewPr snapToGrid="0">
      <p:cViewPr varScale="1">
        <p:scale>
          <a:sx n="84" d="100"/>
          <a:sy n="84" d="100"/>
        </p:scale>
        <p:origin x="200" y="576"/>
      </p:cViewPr>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2C919-AE76-060E-7BCF-29B3BBE266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a:extLst>
              <a:ext uri="{FF2B5EF4-FFF2-40B4-BE49-F238E27FC236}">
                <a16:creationId xmlns:a16="http://schemas.microsoft.com/office/drawing/2014/main" id="{50B14E70-7EA7-D5A1-4640-901F7A87C6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D33ABC-50EF-0D46-86B8-F08C96BB7037}" type="datetimeFigureOut">
              <a:rPr lang="en-UA" smtClean="0"/>
              <a:t>06.03.2023</a:t>
            </a:fld>
            <a:endParaRPr lang="en-UA"/>
          </a:p>
        </p:txBody>
      </p:sp>
      <p:sp>
        <p:nvSpPr>
          <p:cNvPr id="4" name="Footer Placeholder 3">
            <a:extLst>
              <a:ext uri="{FF2B5EF4-FFF2-40B4-BE49-F238E27FC236}">
                <a16:creationId xmlns:a16="http://schemas.microsoft.com/office/drawing/2014/main" id="{A3B8D9AA-D8A8-32FE-C08D-3C93C1515E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5" name="Slide Number Placeholder 4">
            <a:extLst>
              <a:ext uri="{FF2B5EF4-FFF2-40B4-BE49-F238E27FC236}">
                <a16:creationId xmlns:a16="http://schemas.microsoft.com/office/drawing/2014/main" id="{E5EBE0AF-B95A-F6B0-1E65-98AE0D6145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3F48C-42F6-DC4A-BEC2-53E80DDC03C6}" type="slidenum">
              <a:rPr lang="en-UA" smtClean="0"/>
              <a:t>‹#›</a:t>
            </a:fld>
            <a:endParaRPr lang="en-UA"/>
          </a:p>
        </p:txBody>
      </p:sp>
    </p:spTree>
    <p:extLst>
      <p:ext uri="{BB962C8B-B14F-4D97-AF65-F5344CB8AC3E}">
        <p14:creationId xmlns:p14="http://schemas.microsoft.com/office/powerpoint/2010/main" val="1706742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FEBB4-2AE4-2445-A136-61113D9D9D98}" type="datetimeFigureOut">
              <a:rPr lang="en-UA" smtClean="0"/>
              <a:t>06.03.2023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5C32C-AAF4-7844-AA13-7CF70AB0774C}" type="slidenum">
              <a:rPr lang="en-UA" smtClean="0"/>
              <a:t>‹#›</a:t>
            </a:fld>
            <a:endParaRPr lang="en-UA"/>
          </a:p>
        </p:txBody>
      </p:sp>
    </p:spTree>
    <p:extLst>
      <p:ext uri="{BB962C8B-B14F-4D97-AF65-F5344CB8AC3E}">
        <p14:creationId xmlns:p14="http://schemas.microsoft.com/office/powerpoint/2010/main" val="382910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CLICE 1 &lt;In this video, we'll discuss data analysis and the scenario in which we'll play the data analyst or data scientist. This course will take you from the basics of data analysis in Healthcare with Python to building and evaluating data models. We'll use </a:t>
            </a:r>
            <a:r>
              <a:rPr lang="en-US" sz="1800" b="0" i="0" u="none" strike="noStrike" dirty="0" err="1">
                <a:solidFill>
                  <a:srgbClr val="000000"/>
                </a:solidFill>
                <a:effectLst/>
                <a:latin typeface="Times New Roman" panose="02020603050405020304" pitchFamily="18" charset="0"/>
              </a:rPr>
              <a:t>Jupyter</a:t>
            </a:r>
            <a:r>
              <a:rPr lang="en-US" sz="1800" b="0" i="0" u="none" strike="noStrike" dirty="0">
                <a:solidFill>
                  <a:srgbClr val="000000"/>
                </a:solidFill>
                <a:effectLst/>
                <a:latin typeface="Times New Roman" panose="02020603050405020304" pitchFamily="18" charset="0"/>
              </a:rPr>
              <a:t> notebooks and several Python tools and libraries to clean the data set, apply statistical techniques to test several hypotheses about the data, and </a:t>
            </a:r>
            <a:r>
              <a:rPr lang="en-US" sz="1800" b="0" i="0" u="none" strike="noStrike" dirty="0" err="1">
                <a:solidFill>
                  <a:srgbClr val="000000"/>
                </a:solidFill>
                <a:effectLst/>
                <a:latin typeface="Times New Roman" panose="02020603050405020304" pitchFamily="18" charset="0"/>
              </a:rPr>
              <a:t>visualise</a:t>
            </a:r>
            <a:r>
              <a:rPr lang="en-US" sz="1800" b="0" i="0" u="none" strike="noStrike" dirty="0">
                <a:solidFill>
                  <a:srgbClr val="000000"/>
                </a:solidFill>
                <a:effectLst/>
                <a:latin typeface="Times New Roman" panose="02020603050405020304" pitchFamily="18" charset="0"/>
              </a:rPr>
              <a:t> the data to determine the relationships between variables.&gt;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1</a:t>
            </a:fld>
            <a:endParaRPr lang="en-UA"/>
          </a:p>
        </p:txBody>
      </p:sp>
    </p:spTree>
    <p:extLst>
      <p:ext uri="{BB962C8B-B14F-4D97-AF65-F5344CB8AC3E}">
        <p14:creationId xmlns:p14="http://schemas.microsoft.com/office/powerpoint/2010/main" val="248503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&lt;But before we begin talking about the problem in Healthcare, we should first understand the importance of data analysis.&gt;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1 &lt;As you know, data is collected everywhere around us. </a:t>
            </a:r>
            <a:endParaRPr lang="en-US" b="0" i="0" u="none" strike="noStrike" dirty="0">
              <a:solidFill>
                <a:srgbClr val="000000"/>
              </a:solidFill>
              <a:effectLst/>
            </a:endParaRPr>
          </a:p>
          <a:p>
            <a:pPr marL="629996" algn="l" rtl="0">
              <a:spcBef>
                <a:spcPts val="0"/>
              </a:spcBef>
              <a:spcAft>
                <a:spcPts val="0"/>
              </a:spcAft>
            </a:pPr>
            <a:r>
              <a:rPr lang="en-US" sz="1800" b="0" i="0" u="none" strike="noStrike" dirty="0">
                <a:solidFill>
                  <a:srgbClr val="000000"/>
                </a:solidFill>
                <a:effectLst/>
                <a:latin typeface="Times New Roman" panose="02020603050405020304" pitchFamily="18" charset="0"/>
              </a:rPr>
              <a:t>Whether it's collected manually by scientists or digitally, every time you click on a website or your mobile device. </a:t>
            </a:r>
            <a:endParaRPr lang="en-US" b="0" i="0" u="none" strike="noStrike" dirty="0">
              <a:solidFill>
                <a:srgbClr val="000000"/>
              </a:solidFill>
              <a:effectLst/>
            </a:endParaRPr>
          </a:p>
          <a:p>
            <a:pPr marL="629996" algn="l" rtl="0">
              <a:spcBef>
                <a:spcPts val="0"/>
              </a:spcBef>
              <a:spcAft>
                <a:spcPts val="0"/>
              </a:spcAft>
            </a:pPr>
            <a:r>
              <a:rPr lang="en-US" sz="1800" b="0" i="0" u="none" strike="noStrike" dirty="0">
                <a:solidFill>
                  <a:srgbClr val="000000"/>
                </a:solidFill>
                <a:effectLst/>
                <a:latin typeface="Times New Roman" panose="02020603050405020304" pitchFamily="18" charset="0"/>
              </a:rPr>
              <a:t>But data does not mean information. </a:t>
            </a:r>
            <a:endParaRPr lang="en-US" b="0" i="0" u="none" strike="noStrike" dirty="0">
              <a:solidFill>
                <a:srgbClr val="000000"/>
              </a:solidFill>
              <a:effectLst/>
            </a:endParaRPr>
          </a:p>
          <a:p>
            <a:pPr indent="-629996" algn="l" rtl="0">
              <a:spcBef>
                <a:spcPts val="0"/>
              </a:spcBef>
              <a:spcAft>
                <a:spcPts val="0"/>
              </a:spcAft>
            </a:pPr>
            <a:br>
              <a:rPr lang="en-US" b="0" i="0" u="none" strike="noStrike" dirty="0">
                <a:solidFill>
                  <a:srgbClr val="000000"/>
                </a:solidFill>
                <a:effectLst/>
              </a:rPr>
            </a:br>
            <a:r>
              <a:rPr lang="en-US" sz="1800" b="0" i="0" u="none" strike="noStrike" dirty="0">
                <a:solidFill>
                  <a:srgbClr val="000000"/>
                </a:solidFill>
                <a:effectLst/>
                <a:latin typeface="Times New Roman" panose="02020603050405020304" pitchFamily="18" charset="0"/>
              </a:rPr>
              <a:t>CLICE 2 &lt;Data analysis and data science help us unlock the information and insights from raw data to answer our questions. </a:t>
            </a:r>
            <a:endParaRPr lang="en-US" b="0" i="0" u="none" strike="noStrike" dirty="0">
              <a:solidFill>
                <a:srgbClr val="000000"/>
              </a:solidFill>
              <a:effectLst/>
            </a:endParaRPr>
          </a:p>
          <a:p>
            <a:pPr marL="629996" algn="l" rtl="0">
              <a:spcBef>
                <a:spcPts val="0"/>
              </a:spcBef>
              <a:spcAft>
                <a:spcPts val="0"/>
              </a:spcAft>
            </a:pPr>
            <a:r>
              <a:rPr lang="en-US" sz="1800" b="0" i="0" u="none" strike="noStrike" dirty="0">
                <a:solidFill>
                  <a:srgbClr val="000000"/>
                </a:solidFill>
                <a:effectLst/>
                <a:latin typeface="Times New Roman" panose="02020603050405020304" pitchFamily="18" charset="0"/>
              </a:rPr>
              <a:t>So data analysis plays a vital role by allowing us to discover helpful information from the data, answer questions and even predict the future or the unknown.</a:t>
            </a:r>
            <a:endParaRPr lang="en-US" b="0" i="0" u="none" strike="noStrike" dirty="0">
              <a:solidFill>
                <a:srgbClr val="000000"/>
              </a:solidFill>
              <a:effectLst/>
            </a:endParaRPr>
          </a:p>
          <a:p>
            <a:pPr marL="629996" algn="l" rtl="0">
              <a:spcBef>
                <a:spcPts val="0"/>
              </a:spcBef>
              <a:spcAft>
                <a:spcPts val="0"/>
              </a:spcAft>
            </a:pPr>
            <a:r>
              <a:rPr lang="en-US" sz="1800" b="0" i="0" u="none" strike="noStrike" dirty="0">
                <a:solidFill>
                  <a:srgbClr val="000000"/>
                </a:solidFill>
                <a:effectLst/>
                <a:latin typeface="Times New Roman" panose="02020603050405020304" pitchFamily="18" charset="0"/>
              </a:rPr>
              <a:t>So let's begin with our scenario.&gt;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2</a:t>
            </a:fld>
            <a:endParaRPr lang="en-UA"/>
          </a:p>
        </p:txBody>
      </p:sp>
    </p:spTree>
    <p:extLst>
      <p:ext uri="{BB962C8B-B14F-4D97-AF65-F5344CB8AC3E}">
        <p14:creationId xmlns:p14="http://schemas.microsoft.com/office/powerpoint/2010/main" val="144552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CLICE 1 &lt;For example, consider a situation when, based on the patient's laboratory and biological data, it is possible to determine the risks of heart disease using machine learning methods. &gt;</a:t>
            </a:r>
            <a:endParaRPr lang="en-US" b="0" i="0" u="none" strike="noStrike" dirty="0">
              <a:solidFill>
                <a:srgbClr val="000000"/>
              </a:solidFill>
              <a:effectLst/>
            </a:endParaRP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CLICE 2 &lt; For an accurate prognosis, the doctor must have enough data about the patient's condition in the database.&gt;</a:t>
            </a:r>
            <a:endParaRPr lang="en-US" b="0" i="0" u="none" strike="noStrike" dirty="0">
              <a:solidFill>
                <a:srgbClr val="000000"/>
              </a:solidFill>
              <a:effectLst/>
            </a:endParaRP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cLICE</a:t>
            </a:r>
            <a:r>
              <a:rPr lang="en-US" sz="1800" b="0" i="0" u="none" strike="noStrike" dirty="0">
                <a:solidFill>
                  <a:srgbClr val="000000"/>
                </a:solidFill>
                <a:effectLst/>
                <a:latin typeface="Times New Roman" panose="02020603050405020304" pitchFamily="18" charset="0"/>
              </a:rPr>
              <a:t> 3 &lt;After all, heart disease is a severe problem caused by many problems and many factors, such as cholesterol, blood sugar, etc., that affect the patient's health. Therefore, the doctor's task is to predict heart disease based on the selected signs.&gt;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3</a:t>
            </a:fld>
            <a:endParaRPr lang="en-UA"/>
          </a:p>
        </p:txBody>
      </p:sp>
    </p:spTree>
    <p:extLst>
      <p:ext uri="{BB962C8B-B14F-4D97-AF65-F5344CB8AC3E}">
        <p14:creationId xmlns:p14="http://schemas.microsoft.com/office/powerpoint/2010/main" val="65684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1 &lt;Assessment of the patient's health&gt;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2 &lt;How can we help the doctor to determine the patient's health condition?</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3 &lt;Some factors affect the patient's health:&gt;</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Times New Roman" panose="02020603050405020304" pitchFamily="18" charset="0"/>
              </a:rPr>
              <a:t>&lt;• such as cholesterol, blood sugar, etc.? Something more?&gt;</a:t>
            </a:r>
            <a:endParaRPr lang="en-US" b="0" i="0" u="none" strike="noStrike" dirty="0">
              <a:solidFill>
                <a:srgbClr val="000000"/>
              </a:solidFill>
              <a:effectLst/>
            </a:endParaRPr>
          </a:p>
          <a:p>
            <a:pPr indent="457200" algn="l" rtl="0">
              <a:spcBef>
                <a:spcPts val="0"/>
              </a:spcBef>
              <a:spcAft>
                <a:spcPts val="0"/>
              </a:spcAft>
            </a:pPr>
            <a:r>
              <a:rPr lang="en-US" sz="1800" b="0" i="0" u="none" strike="noStrike" dirty="0">
                <a:solidFill>
                  <a:srgbClr val="000000"/>
                </a:solidFill>
                <a:effectLst/>
                <a:latin typeface="Times New Roman" panose="02020603050405020304" pitchFamily="18" charset="0"/>
              </a:rPr>
              <a:t>&lt;• Ask the patient the right questions about the data&gt;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4</a:t>
            </a:fld>
            <a:endParaRPr lang="en-UA"/>
          </a:p>
        </p:txBody>
      </p:sp>
    </p:spTree>
    <p:extLst>
      <p:ext uri="{BB962C8B-B14F-4D97-AF65-F5344CB8AC3E}">
        <p14:creationId xmlns:p14="http://schemas.microsoft.com/office/powerpoint/2010/main" val="338208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1 &lt;As a data analyst or data scientist, these are some questions we can begin to consider. To answer these questions, we need some data.&gt;</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2 &lt;In our case, the Heart Failure Dataset is an online source, and it is in a CSV (comma separated value) format. Let's use this dataset as an example to practice data reading.&gt;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5</a:t>
            </a:fld>
            <a:endParaRPr lang="en-UA"/>
          </a:p>
        </p:txBody>
      </p:sp>
    </p:spTree>
    <p:extLst>
      <p:ext uri="{BB962C8B-B14F-4D97-AF65-F5344CB8AC3E}">
        <p14:creationId xmlns:p14="http://schemas.microsoft.com/office/powerpoint/2010/main" val="1099435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Times New Roman" panose="02020603050405020304" pitchFamily="18" charset="0"/>
              </a:rPr>
              <a:t>CLICE 1 &lt;In the following videos, we will tell you how to understand the data, import it in Python, and start learning some basic ideas from data.&gt;</a:t>
            </a:r>
            <a:endParaRPr lang="en-US" b="0" i="0" u="none" strike="noStrike" dirty="0">
              <a:solidFill>
                <a:srgbClr val="000000"/>
              </a:solidFill>
              <a:effectLst/>
            </a:endParaRPr>
          </a:p>
          <a:p>
            <a:br>
              <a:rPr lang="en-US" dirty="0"/>
            </a:br>
            <a:br>
              <a:rPr lang="en-US" dirty="0"/>
            </a:br>
            <a:endParaRPr lang="en-UA" dirty="0"/>
          </a:p>
        </p:txBody>
      </p:sp>
      <p:sp>
        <p:nvSpPr>
          <p:cNvPr id="4" name="Slide Number Placeholder 3"/>
          <p:cNvSpPr>
            <a:spLocks noGrp="1"/>
          </p:cNvSpPr>
          <p:nvPr>
            <p:ph type="sldNum" sz="quarter" idx="5"/>
          </p:nvPr>
        </p:nvSpPr>
        <p:spPr/>
        <p:txBody>
          <a:bodyPr/>
          <a:lstStyle/>
          <a:p>
            <a:fld id="{7E35C32C-AAF4-7844-AA13-7CF70AB0774C}" type="slidenum">
              <a:rPr lang="en-UA" smtClean="0"/>
              <a:t>6</a:t>
            </a:fld>
            <a:endParaRPr lang="en-UA"/>
          </a:p>
        </p:txBody>
      </p:sp>
    </p:spTree>
    <p:extLst>
      <p:ext uri="{BB962C8B-B14F-4D97-AF65-F5344CB8AC3E}">
        <p14:creationId xmlns:p14="http://schemas.microsoft.com/office/powerpoint/2010/main" val="231349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142351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257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88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5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7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0849-C068-4EEA-267F-A28C1950A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D292700D-C17A-E333-4248-36CEB827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39B15180-296E-9DAD-0883-9E700770ED55}"/>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A13809D9-63DF-DE8A-D52D-09CEE744789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663DCDA-52C1-280F-DA56-E7B37C647B1E}"/>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364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25AE-5242-C82C-2756-6EF77715E96C}"/>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64E513E7-5FAC-5FAC-C426-3160F7CDA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A2E21C50-4424-FECB-CD70-9EC082F4FF0A}"/>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EFBA8E40-C83F-612A-A087-669301E9DCB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4698D2C-1B81-4340-41DB-E20F031F294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410845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DA4C-64A8-9D18-28B3-C18C588DB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83D17B13-4F2A-92EC-0192-E517B449B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FE934-392D-1087-CE4A-F509AFE6AC20}"/>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CEA44AD3-1F2A-6350-1F4D-1FCC974255C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FB4ABA9-0CDA-7B0D-1EDC-29668ACB74D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3062949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0C1C-41AA-36F3-B549-9D24606DE714}"/>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520C2102-7229-AC14-402D-0FE31F7FF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4C11CFE0-7C3B-6444-1E43-0E164E570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449FE527-BF3C-48F3-796F-7FC02E38F3FA}"/>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6" name="Footer Placeholder 5">
            <a:extLst>
              <a:ext uri="{FF2B5EF4-FFF2-40B4-BE49-F238E27FC236}">
                <a16:creationId xmlns:a16="http://schemas.microsoft.com/office/drawing/2014/main" id="{DB29B76A-8B0B-97CC-D867-451ADC50A711}"/>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C1D988B-19FD-C79E-F459-626A67CDAEE4}"/>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35425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AAD8-ADAA-9EC7-A840-8B62DF293D78}"/>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C4E35065-4F50-2C6D-2C90-9EA8ECB8B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D9255F-19C6-36ED-ED7A-948315730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09D76511-F950-6FEA-E4F7-3D259FF37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BF29EF-E6EC-91ED-1637-899653E1B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01597A6-5AEF-2360-E0EB-8388C706DC9A}"/>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8" name="Footer Placeholder 7">
            <a:extLst>
              <a:ext uri="{FF2B5EF4-FFF2-40B4-BE49-F238E27FC236}">
                <a16:creationId xmlns:a16="http://schemas.microsoft.com/office/drawing/2014/main" id="{9B8BF93C-25D6-FE40-0663-A0350A5A53B6}"/>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CD66F86F-3F3F-FFC8-AA47-E39A71D023DF}"/>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30579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E0EE-5E92-4E17-95B0-1C0E0808150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13CC8EDE-4457-18E3-E598-AC414D59B69E}"/>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4" name="Footer Placeholder 3">
            <a:extLst>
              <a:ext uri="{FF2B5EF4-FFF2-40B4-BE49-F238E27FC236}">
                <a16:creationId xmlns:a16="http://schemas.microsoft.com/office/drawing/2014/main" id="{15C23CF6-0EF5-2853-2FDE-335D2C85DFB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15941E2D-DBDA-00C6-CCF0-7A750D5C70E7}"/>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7678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952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B4058-D52E-B32C-F20D-5C1F1DACCDDE}"/>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3" name="Footer Placeholder 2">
            <a:extLst>
              <a:ext uri="{FF2B5EF4-FFF2-40B4-BE49-F238E27FC236}">
                <a16:creationId xmlns:a16="http://schemas.microsoft.com/office/drawing/2014/main" id="{D0887D71-C839-DA22-B65C-8DE673ADC2D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3D1FCA5-D4D6-2165-FD2F-4667A3FFE816}"/>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8328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CA7A-35FE-5009-3568-D28D7270E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0080DADD-0A5E-A779-5804-92183061F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45FBD924-E8A5-DC41-62FA-5BF31484B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17EF0-CE65-AF31-9D31-ABB8B1EF4D76}"/>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6" name="Footer Placeholder 5">
            <a:extLst>
              <a:ext uri="{FF2B5EF4-FFF2-40B4-BE49-F238E27FC236}">
                <a16:creationId xmlns:a16="http://schemas.microsoft.com/office/drawing/2014/main" id="{AB9C1251-2E44-11E9-624D-8C79DAB86C99}"/>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7927D96-C187-7903-E2C3-79569E77C433}"/>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333947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6E59-DAE7-2AAC-EDB0-9AC9387B0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64A0C134-1153-3929-3B3B-CC76464BB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1FC4ED20-1497-3C8B-569A-DD9A67898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2960D-105E-237B-7771-652395C4FAE7}"/>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6" name="Footer Placeholder 5">
            <a:extLst>
              <a:ext uri="{FF2B5EF4-FFF2-40B4-BE49-F238E27FC236}">
                <a16:creationId xmlns:a16="http://schemas.microsoft.com/office/drawing/2014/main" id="{8EB52A16-63E2-8F3D-AE03-FE4AE761941F}"/>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546880F-112C-3E82-1256-1B76F7E8092C}"/>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541023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3BD-F48B-8990-A59E-1A2A01915D63}"/>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8E34A07C-449B-F045-7DE7-311F3930A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D142EC56-F55F-F2E4-3A93-7ADC6ECCFB13}"/>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0F4CECE7-DC4C-521D-C77C-2D3D1D642114}"/>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BC1DC41F-E36A-BA7F-B8B4-D14A1056403A}"/>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06075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4C14E-B95D-36B2-5967-3CC3B506AA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1CC764D-488A-EB13-3FB4-69E4FACE1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08EA044F-72A2-3742-9232-17E74F3BE00A}"/>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76211A3A-DBB9-A65A-9EA6-ACC2B40FCBA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5042CD2-13E3-48E6-7A7C-A7320F664589}"/>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26543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DB2C-1C86-FCFB-C199-67B6750D519B}"/>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85D2A843-67A3-D2FC-E50F-B9D247F56C71}"/>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4" name="Footer Placeholder 3">
            <a:extLst>
              <a:ext uri="{FF2B5EF4-FFF2-40B4-BE49-F238E27FC236}">
                <a16:creationId xmlns:a16="http://schemas.microsoft.com/office/drawing/2014/main" id="{6F9F5A36-9911-795B-01AC-5924205CE7B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182153F-7526-60FA-9D46-015DD024AE11}"/>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983571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BF39-5FB6-A74A-0C1F-9CA83BECBD47}"/>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D35CCA01-97EA-5A05-BAAD-F2B9B8A06482}"/>
              </a:ext>
            </a:extLst>
          </p:cNvPr>
          <p:cNvSpPr>
            <a:spLocks noGrp="1"/>
          </p:cNvSpPr>
          <p:nvPr>
            <p:ph type="dt" sz="half" idx="10"/>
          </p:nvPr>
        </p:nvSpPr>
        <p:spPr/>
        <p:txBody>
          <a:bodyPr/>
          <a:lstStyle/>
          <a:p>
            <a:fld id="{A73D8735-4678-6844-90BD-BB9F9DAC3EEF}" type="datetimeFigureOut">
              <a:rPr lang="en-UA" smtClean="0"/>
              <a:t>06.03.2023</a:t>
            </a:fld>
            <a:endParaRPr lang="en-UA"/>
          </a:p>
        </p:txBody>
      </p:sp>
      <p:sp>
        <p:nvSpPr>
          <p:cNvPr id="4" name="Footer Placeholder 3">
            <a:extLst>
              <a:ext uri="{FF2B5EF4-FFF2-40B4-BE49-F238E27FC236}">
                <a16:creationId xmlns:a16="http://schemas.microsoft.com/office/drawing/2014/main" id="{963075F3-0D09-AAB5-FBD7-F0D47693752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BC14F0DB-AD9D-8E08-C60D-15946AFE830B}"/>
              </a:ext>
            </a:extLst>
          </p:cNvPr>
          <p:cNvSpPr>
            <a:spLocks noGrp="1"/>
          </p:cNvSpPr>
          <p:nvPr>
            <p:ph type="sldNum" sz="quarter" idx="12"/>
          </p:nvPr>
        </p:nvSpPr>
        <p:spPr/>
        <p:txBody>
          <a:bodyPr/>
          <a:lstStyle/>
          <a:p>
            <a:fld id="{7F53A0D1-C358-C646-9DD3-95FE9420A82E}" type="slidenum">
              <a:rPr lang="en-UA" smtClean="0"/>
              <a:t>‹#›</a:t>
            </a:fld>
            <a:endParaRPr lang="en-UA"/>
          </a:p>
        </p:txBody>
      </p:sp>
    </p:spTree>
    <p:extLst>
      <p:ext uri="{BB962C8B-B14F-4D97-AF65-F5344CB8AC3E}">
        <p14:creationId xmlns:p14="http://schemas.microsoft.com/office/powerpoint/2010/main" val="1565570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9E92-F809-3A01-E72B-A6473FE92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47F63F44-5C0D-63B6-D607-76D5D805F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601AD0C4-5BD6-19FB-8D5D-1A403D659B7A}"/>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A8EFB918-499B-7555-3800-1CB1A2EEBE5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50A43EE8-A9B9-C732-4ED0-86C0C748D95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167870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2438-A00D-2AD4-9A1E-7C7152FCB3EF}"/>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00237E26-489F-7AAF-D243-D4253D557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FC3A9C7-B973-2C97-4B6B-1FD98A0ACB5A}"/>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54FF517C-C272-8A91-AC7C-D7AC4F840FD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46A6F8F-71CF-696A-9388-C1BEEF694CB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68097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15B9-9326-2AD2-0D7A-53CF5FFA8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520CB508-6DDA-7EEE-9594-4C7B999E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7AB1-82A3-F732-0655-CEA74B746042}"/>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73249C67-306E-F4B7-E268-76D4F968C23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829CAAB-D511-F5A9-1A41-7938022C87E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81931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57500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2528-D862-C9F7-703A-238CFF944010}"/>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20C4E93C-222A-6BBD-F35B-89E57618BB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6299B5FF-B180-3143-7BE8-A925A5CA5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8F84BB90-7FC0-3DD6-1035-57E1EBB19104}"/>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6" name="Footer Placeholder 5">
            <a:extLst>
              <a:ext uri="{FF2B5EF4-FFF2-40B4-BE49-F238E27FC236}">
                <a16:creationId xmlns:a16="http://schemas.microsoft.com/office/drawing/2014/main" id="{11ECB803-AC22-7CD5-AC05-61EC17B3591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231775B3-A320-8C46-3154-9E28D1B7B75F}"/>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9749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1752-A63E-9C77-01BB-9BA4C5E506D1}"/>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51995395-8DA4-ABF5-4922-762078D9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1AF11-3E61-A41C-5149-4D27A4D73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6B09ABD5-ADED-89DB-29FC-33EE4BF87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88E00-DBE2-FEB1-E35B-62C5194720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41278047-CF28-6F47-0F4D-36A38BA79623}"/>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8" name="Footer Placeholder 7">
            <a:extLst>
              <a:ext uri="{FF2B5EF4-FFF2-40B4-BE49-F238E27FC236}">
                <a16:creationId xmlns:a16="http://schemas.microsoft.com/office/drawing/2014/main" id="{00CEA5EB-C6D4-0E81-ACEF-56482A49D8A8}"/>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7B34E107-D1B2-FBF3-E11F-D9CC0607882B}"/>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758359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3245-3410-25C3-647A-6CE026D2109E}"/>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A5AF70BC-D2EA-4318-8A6F-2FB4D4959F4C}"/>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4" name="Footer Placeholder 3">
            <a:extLst>
              <a:ext uri="{FF2B5EF4-FFF2-40B4-BE49-F238E27FC236}">
                <a16:creationId xmlns:a16="http://schemas.microsoft.com/office/drawing/2014/main" id="{2048CF75-FD75-6432-BD25-918936FAED80}"/>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F3A44E33-4659-394A-958C-37D23E34F986}"/>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70572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0A911-D0EB-F4C9-2D73-958FB85201A6}"/>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3" name="Footer Placeholder 2">
            <a:extLst>
              <a:ext uri="{FF2B5EF4-FFF2-40B4-BE49-F238E27FC236}">
                <a16:creationId xmlns:a16="http://schemas.microsoft.com/office/drawing/2014/main" id="{EFE67379-532B-64DA-FA37-73947870B3A2}"/>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D6126FBC-FE50-5E84-F56B-CF6371B43F33}"/>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187987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F459-60B4-908B-4F0D-2D3AEC5AB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81279676-37C7-AE9E-1C66-E8BA16D6C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EE846229-6784-8F62-4D43-316256494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EAB75-223F-FE11-BFF2-1BA62BDA9FD6}"/>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6" name="Footer Placeholder 5">
            <a:extLst>
              <a:ext uri="{FF2B5EF4-FFF2-40B4-BE49-F238E27FC236}">
                <a16:creationId xmlns:a16="http://schemas.microsoft.com/office/drawing/2014/main" id="{365D63D8-6B67-55A4-C7F3-722B0C13D18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0EEF460-7AE9-CF05-AA9F-0435BEA8C7D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3471328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8C9D-E4A6-C01F-3997-8EA3D6766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B37EE257-6DF6-A45C-B5EA-F140E6C41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BE15B752-0343-46C1-A2FF-4FF8696E7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B6D15-E4F0-49AA-F705-BFF1D65A3FE9}"/>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6" name="Footer Placeholder 5">
            <a:extLst>
              <a:ext uri="{FF2B5EF4-FFF2-40B4-BE49-F238E27FC236}">
                <a16:creationId xmlns:a16="http://schemas.microsoft.com/office/drawing/2014/main" id="{173AB365-6ED3-6950-A956-9E38B7A5397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B06CC178-0EFF-D14C-213D-D97C931D5BA7}"/>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437024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7C76-D3D1-9CE4-48D7-A8DABB6BD82E}"/>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3A4A620F-CC95-ADF5-19CE-529E589F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8E9DADA8-1745-6636-B15E-DA8A6C59F2B4}"/>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49CCF9B6-7C7F-D35C-8391-7C475CB669C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8D73136-5C53-5969-98D1-CC2753E3434C}"/>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2934314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4A087-92A3-D17D-BCEA-203FA28E66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291F6524-D860-6962-F008-0D42099A2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9000F5CB-D6F9-B0A1-914A-2489674A8304}"/>
              </a:ext>
            </a:extLst>
          </p:cNvPr>
          <p:cNvSpPr>
            <a:spLocks noGrp="1"/>
          </p:cNvSpPr>
          <p:nvPr>
            <p:ph type="dt" sz="half" idx="10"/>
          </p:nvPr>
        </p:nvSpPr>
        <p:spPr/>
        <p:txBody>
          <a:body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F964A576-CB74-67BF-52C6-0153D4195EB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28D76EAE-0F44-85B6-775B-6E242F74AD74}"/>
              </a:ext>
            </a:extLst>
          </p:cNvPr>
          <p:cNvSpPr>
            <a:spLocks noGrp="1"/>
          </p:cNvSpPr>
          <p:nvPr>
            <p:ph type="sldNum" sz="quarter" idx="12"/>
          </p:nvPr>
        </p:nvSpPr>
        <p:spPr/>
        <p:txBody>
          <a:bodyPr/>
          <a:lstStyle/>
          <a:p>
            <a:fld id="{18F30B5D-A0DF-494D-BD24-CAFE2F910816}" type="slidenum">
              <a:rPr lang="en-UA" smtClean="0"/>
              <a:t>‹#›</a:t>
            </a:fld>
            <a:endParaRPr lang="en-UA"/>
          </a:p>
        </p:txBody>
      </p:sp>
    </p:spTree>
    <p:extLst>
      <p:ext uri="{BB962C8B-B14F-4D97-AF65-F5344CB8AC3E}">
        <p14:creationId xmlns:p14="http://schemas.microsoft.com/office/powerpoint/2010/main" val="50047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9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020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98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Tree>
    <p:extLst>
      <p:ext uri="{BB962C8B-B14F-4D97-AF65-F5344CB8AC3E}">
        <p14:creationId xmlns:p14="http://schemas.microsoft.com/office/powerpoint/2010/main" val="256961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09337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62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6"/>
          <a:stretch>
            <a:fillRect/>
          </a:stretch>
        </p:blipFill>
        <p:spPr>
          <a:xfrm>
            <a:off x="340139" y="6371623"/>
            <a:ext cx="2456070" cy="378964"/>
          </a:xfrm>
          <a:prstGeom prst="rect">
            <a:avLst/>
          </a:prstGeom>
        </p:spPr>
      </p:pic>
    </p:spTree>
    <p:extLst>
      <p:ext uri="{BB962C8B-B14F-4D97-AF65-F5344CB8AC3E}">
        <p14:creationId xmlns:p14="http://schemas.microsoft.com/office/powerpoint/2010/main" val="89416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671BF-94B5-BD98-AC98-46A05DA92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C038D44-CA1C-5E1F-2736-469DA1436F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B99BAD34-BFAA-CD71-B33A-1AAE9814C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8735-4678-6844-90BD-BB9F9DAC3EEF}" type="datetimeFigureOut">
              <a:rPr lang="en-UA" smtClean="0"/>
              <a:t>06.03.2023</a:t>
            </a:fld>
            <a:endParaRPr lang="en-UA"/>
          </a:p>
        </p:txBody>
      </p:sp>
      <p:sp>
        <p:nvSpPr>
          <p:cNvPr id="5" name="Footer Placeholder 4">
            <a:extLst>
              <a:ext uri="{FF2B5EF4-FFF2-40B4-BE49-F238E27FC236}">
                <a16:creationId xmlns:a16="http://schemas.microsoft.com/office/drawing/2014/main" id="{F7BEB176-10B0-24A4-A0AE-4C5DFC3C6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92ADC6CD-2726-E433-6207-E16C229F8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3A0D1-C358-C646-9DD3-95FE9420A82E}" type="slidenum">
              <a:rPr lang="en-UA" smtClean="0"/>
              <a:t>‹#›</a:t>
            </a:fld>
            <a:endParaRPr lang="en-UA"/>
          </a:p>
        </p:txBody>
      </p:sp>
    </p:spTree>
    <p:extLst>
      <p:ext uri="{BB962C8B-B14F-4D97-AF65-F5344CB8AC3E}">
        <p14:creationId xmlns:p14="http://schemas.microsoft.com/office/powerpoint/2010/main" val="26096933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76A448-39C0-793A-27E0-F1A2704F9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8C2FC81-1623-BA84-7F82-7CBC81608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46B0BAD4-9AC6-DE9D-1C7A-C4633FBC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5AED-AA4A-534C-B963-3E8C215F6D56}" type="datetimeFigureOut">
              <a:rPr lang="en-UA" smtClean="0"/>
              <a:t>06.03.2023</a:t>
            </a:fld>
            <a:endParaRPr lang="en-UA"/>
          </a:p>
        </p:txBody>
      </p:sp>
      <p:sp>
        <p:nvSpPr>
          <p:cNvPr id="5" name="Footer Placeholder 4">
            <a:extLst>
              <a:ext uri="{FF2B5EF4-FFF2-40B4-BE49-F238E27FC236}">
                <a16:creationId xmlns:a16="http://schemas.microsoft.com/office/drawing/2014/main" id="{E69ABAFA-B0B8-5063-7430-A26BAB4B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7322D1F9-B0D2-9CE5-9681-A632725D5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30B5D-A0DF-494D-BD24-CAFE2F910816}" type="slidenum">
              <a:rPr lang="en-UA" smtClean="0"/>
              <a:t>‹#›</a:t>
            </a:fld>
            <a:endParaRPr lang="en-UA"/>
          </a:p>
        </p:txBody>
      </p:sp>
    </p:spTree>
    <p:extLst>
      <p:ext uri="{BB962C8B-B14F-4D97-AF65-F5344CB8AC3E}">
        <p14:creationId xmlns:p14="http://schemas.microsoft.com/office/powerpoint/2010/main" val="28495472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aggle.com/datasets/asgharalikhan/mortality-rate-heart-patient-pakistan-hospit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B03E-6E45-D30D-C26C-38B38073132A}"/>
              </a:ext>
            </a:extLst>
          </p:cNvPr>
          <p:cNvSpPr>
            <a:spLocks noGrp="1"/>
          </p:cNvSpPr>
          <p:nvPr>
            <p:ph type="ctrTitle"/>
          </p:nvPr>
        </p:nvSpPr>
        <p:spPr/>
        <p:txBody>
          <a:bodyPr/>
          <a:lstStyle/>
          <a:p>
            <a:r>
              <a:rPr lang="en-US" dirty="0"/>
              <a:t>The Problem</a:t>
            </a:r>
            <a:endParaRPr lang="en-UA" dirty="0"/>
          </a:p>
        </p:txBody>
      </p:sp>
    </p:spTree>
    <p:extLst>
      <p:ext uri="{BB962C8B-B14F-4D97-AF65-F5344CB8AC3E}">
        <p14:creationId xmlns:p14="http://schemas.microsoft.com/office/powerpoint/2010/main" val="162763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719-BE2B-40E9-6EDF-2AE7FE09CDE2}"/>
              </a:ext>
            </a:extLst>
          </p:cNvPr>
          <p:cNvSpPr>
            <a:spLocks noGrp="1"/>
          </p:cNvSpPr>
          <p:nvPr>
            <p:ph type="title"/>
          </p:nvPr>
        </p:nvSpPr>
        <p:spPr/>
        <p:txBody>
          <a:bodyPr/>
          <a:lstStyle/>
          <a:p>
            <a:r>
              <a:rPr lang="en-US" dirty="0"/>
              <a:t>Why Data Analysis?</a:t>
            </a:r>
            <a:endParaRPr lang="en-UA" dirty="0"/>
          </a:p>
        </p:txBody>
      </p:sp>
      <p:sp>
        <p:nvSpPr>
          <p:cNvPr id="3" name="Content Placeholder 2">
            <a:extLst>
              <a:ext uri="{FF2B5EF4-FFF2-40B4-BE49-F238E27FC236}">
                <a16:creationId xmlns:a16="http://schemas.microsoft.com/office/drawing/2014/main" id="{8D806D1B-DE37-7B0C-2190-59BAA6F7F947}"/>
              </a:ext>
            </a:extLst>
          </p:cNvPr>
          <p:cNvSpPr>
            <a:spLocks noGrp="1"/>
          </p:cNvSpPr>
          <p:nvPr>
            <p:ph idx="1"/>
          </p:nvPr>
        </p:nvSpPr>
        <p:spPr/>
        <p:txBody>
          <a:bodyPr/>
          <a:lstStyle/>
          <a:p>
            <a:r>
              <a:rPr lang="en-US" dirty="0"/>
              <a:t>Data is everywhere, especially in healthcare.</a:t>
            </a:r>
          </a:p>
          <a:p>
            <a:r>
              <a:rPr lang="en-US" dirty="0"/>
              <a:t> Data analysis/data science helps us answer questions from data in the healthcare.</a:t>
            </a:r>
          </a:p>
          <a:p>
            <a:r>
              <a:rPr lang="en-US" b="1" dirty="0"/>
              <a:t>Data analysis</a:t>
            </a:r>
            <a:r>
              <a:rPr lang="en-US" dirty="0"/>
              <a:t> plays an important role in healthcare:</a:t>
            </a:r>
          </a:p>
          <a:p>
            <a:pPr lvl="1">
              <a:buFont typeface="System Font Regular"/>
              <a:buChar char="-"/>
            </a:pPr>
            <a:r>
              <a:rPr lang="en-US" dirty="0"/>
              <a:t>Discovery of useful information</a:t>
            </a:r>
          </a:p>
          <a:p>
            <a:pPr lvl="1">
              <a:buFont typeface="System Font Regular"/>
              <a:buChar char="-"/>
            </a:pPr>
            <a:r>
              <a:rPr lang="en-US" dirty="0"/>
              <a:t>Answering questions</a:t>
            </a:r>
          </a:p>
          <a:p>
            <a:pPr lvl="1">
              <a:buFont typeface="System Font Regular"/>
              <a:buChar char="-"/>
            </a:pPr>
            <a:r>
              <a:rPr lang="en-US" dirty="0"/>
              <a:t>Prediction of the future or the unknown in healthcare</a:t>
            </a:r>
          </a:p>
        </p:txBody>
      </p:sp>
    </p:spTree>
    <p:extLst>
      <p:ext uri="{BB962C8B-B14F-4D97-AF65-F5344CB8AC3E}">
        <p14:creationId xmlns:p14="http://schemas.microsoft.com/office/powerpoint/2010/main" val="422353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C761-D424-B5B8-A0FE-71A3BC2F3F00}"/>
              </a:ext>
            </a:extLst>
          </p:cNvPr>
          <p:cNvSpPr>
            <a:spLocks noGrp="1"/>
          </p:cNvSpPr>
          <p:nvPr>
            <p:ph type="title"/>
          </p:nvPr>
        </p:nvSpPr>
        <p:spPr>
          <a:xfrm>
            <a:off x="576197" y="90562"/>
            <a:ext cx="11615803" cy="1325563"/>
          </a:xfrm>
        </p:spPr>
        <p:txBody>
          <a:bodyPr/>
          <a:lstStyle/>
          <a:p>
            <a:r>
              <a:rPr lang="en-US" dirty="0"/>
              <a:t>The doctor analyses the data about the patient</a:t>
            </a:r>
            <a:endParaRPr lang="en-UA" dirty="0"/>
          </a:p>
        </p:txBody>
      </p:sp>
      <p:sp>
        <p:nvSpPr>
          <p:cNvPr id="3" name="Content Placeholder 2">
            <a:extLst>
              <a:ext uri="{FF2B5EF4-FFF2-40B4-BE49-F238E27FC236}">
                <a16:creationId xmlns:a16="http://schemas.microsoft.com/office/drawing/2014/main" id="{ED500A67-3738-F32C-E634-B04801E1158B}"/>
              </a:ext>
            </a:extLst>
          </p:cNvPr>
          <p:cNvSpPr>
            <a:spLocks noGrp="1"/>
          </p:cNvSpPr>
          <p:nvPr>
            <p:ph idx="1"/>
          </p:nvPr>
        </p:nvSpPr>
        <p:spPr>
          <a:xfrm>
            <a:off x="838200" y="1478755"/>
            <a:ext cx="10515600" cy="4351338"/>
          </a:xfrm>
        </p:spPr>
        <p:txBody>
          <a:bodyPr/>
          <a:lstStyle/>
          <a:p>
            <a:r>
              <a:rPr lang="en-US" dirty="0"/>
              <a:t>What variables affect the patient's health?</a:t>
            </a:r>
          </a:p>
          <a:p>
            <a:r>
              <a:rPr lang="en-US" dirty="0"/>
              <a:t>The doctor's task is to predict heart disease based on the selected signs</a:t>
            </a:r>
          </a:p>
          <a:p>
            <a:endParaRPr lang="en-US" dirty="0"/>
          </a:p>
          <a:p>
            <a:pPr marL="0" indent="0">
              <a:buNone/>
            </a:pPr>
            <a:endParaRPr lang="en-UA" dirty="0"/>
          </a:p>
        </p:txBody>
      </p:sp>
    </p:spTree>
    <p:extLst>
      <p:ext uri="{BB962C8B-B14F-4D97-AF65-F5344CB8AC3E}">
        <p14:creationId xmlns:p14="http://schemas.microsoft.com/office/powerpoint/2010/main" val="32480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21CA-1973-4612-E49B-F19BB5601EFF}"/>
              </a:ext>
            </a:extLst>
          </p:cNvPr>
          <p:cNvSpPr>
            <a:spLocks noGrp="1"/>
          </p:cNvSpPr>
          <p:nvPr>
            <p:ph type="title"/>
          </p:nvPr>
        </p:nvSpPr>
        <p:spPr>
          <a:xfrm>
            <a:off x="766760" y="365125"/>
            <a:ext cx="10834688" cy="1325563"/>
          </a:xfrm>
        </p:spPr>
        <p:txBody>
          <a:bodyPr/>
          <a:lstStyle/>
          <a:p>
            <a:r>
              <a:rPr lang="en-US" dirty="0"/>
              <a:t>Assessment of the patient's health</a:t>
            </a:r>
            <a:endParaRPr lang="en-UA" dirty="0"/>
          </a:p>
        </p:txBody>
      </p:sp>
      <p:sp>
        <p:nvSpPr>
          <p:cNvPr id="3" name="Content Placeholder 2">
            <a:extLst>
              <a:ext uri="{FF2B5EF4-FFF2-40B4-BE49-F238E27FC236}">
                <a16:creationId xmlns:a16="http://schemas.microsoft.com/office/drawing/2014/main" id="{9DD5FF10-60DC-0EA0-70BF-1DF713D1C881}"/>
              </a:ext>
            </a:extLst>
          </p:cNvPr>
          <p:cNvSpPr>
            <a:spLocks noGrp="1"/>
          </p:cNvSpPr>
          <p:nvPr>
            <p:ph idx="1"/>
          </p:nvPr>
        </p:nvSpPr>
        <p:spPr/>
        <p:txBody>
          <a:bodyPr/>
          <a:lstStyle/>
          <a:p>
            <a:pPr marL="0" indent="0">
              <a:buNone/>
            </a:pPr>
            <a:r>
              <a:rPr lang="en-US" dirty="0"/>
              <a:t>How can we help the doctor to determine the patient's health condition?</a:t>
            </a:r>
          </a:p>
          <a:p>
            <a:r>
              <a:rPr lang="en-US" dirty="0"/>
              <a:t>Some factors affect the patient's health:</a:t>
            </a:r>
          </a:p>
          <a:p>
            <a:pPr lvl="1">
              <a:buFont typeface="Wingdings" pitchFamily="2" charset="2"/>
              <a:buChar char="§"/>
            </a:pPr>
            <a:r>
              <a:rPr lang="en-US" dirty="0"/>
              <a:t>such as cholesterol, blood sugar, etc.? Something more?</a:t>
            </a:r>
          </a:p>
          <a:p>
            <a:r>
              <a:rPr lang="en-US" dirty="0"/>
              <a:t>Ask the patient the right questions about the data</a:t>
            </a:r>
          </a:p>
        </p:txBody>
      </p:sp>
    </p:spTree>
    <p:extLst>
      <p:ext uri="{BB962C8B-B14F-4D97-AF65-F5344CB8AC3E}">
        <p14:creationId xmlns:p14="http://schemas.microsoft.com/office/powerpoint/2010/main" val="90029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A66E-C72F-4DEE-8F6D-801D0F999183}"/>
              </a:ext>
            </a:extLst>
          </p:cNvPr>
          <p:cNvSpPr>
            <a:spLocks noGrp="1"/>
          </p:cNvSpPr>
          <p:nvPr>
            <p:ph type="title"/>
          </p:nvPr>
        </p:nvSpPr>
        <p:spPr>
          <a:xfrm>
            <a:off x="800622" y="365125"/>
            <a:ext cx="10515600" cy="1325563"/>
          </a:xfrm>
        </p:spPr>
        <p:txBody>
          <a:bodyPr/>
          <a:lstStyle/>
          <a:p>
            <a:r>
              <a:rPr lang="en-US" dirty="0"/>
              <a:t>Patient history medical data set</a:t>
            </a:r>
            <a:endParaRPr lang="en-UA" dirty="0"/>
          </a:p>
        </p:txBody>
      </p:sp>
      <p:pic>
        <p:nvPicPr>
          <p:cNvPr id="1026" name="Picture 2">
            <a:extLst>
              <a:ext uri="{FF2B5EF4-FFF2-40B4-BE49-F238E27FC236}">
                <a16:creationId xmlns:a16="http://schemas.microsoft.com/office/drawing/2014/main" id="{F9AA5F20-FE8E-AD4A-09B2-E0355737F60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83890" y="1618455"/>
            <a:ext cx="11163658" cy="38822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5D54E9-1A4A-C9DA-83C7-9A2238D42AE4}"/>
              </a:ext>
            </a:extLst>
          </p:cNvPr>
          <p:cNvSpPr txBox="1"/>
          <p:nvPr/>
        </p:nvSpPr>
        <p:spPr>
          <a:xfrm>
            <a:off x="941082" y="5739606"/>
            <a:ext cx="10412718" cy="369332"/>
          </a:xfrm>
          <a:prstGeom prst="rect">
            <a:avLst/>
          </a:prstGeom>
          <a:noFill/>
        </p:spPr>
        <p:txBody>
          <a:bodyPr wrap="square">
            <a:spAutoFit/>
          </a:bodyPr>
          <a:lstStyle/>
          <a:p>
            <a:r>
              <a:rPr lang="en-US" dirty="0">
                <a:solidFill>
                  <a:srgbClr val="0070C0"/>
                </a:solidFill>
                <a:latin typeface="IBM Plex Mono Text" panose="020B0509050203000203" pitchFamily="49" charset="0"/>
              </a:rPr>
              <a:t>Data source: </a:t>
            </a:r>
            <a:r>
              <a:rPr lang="en-US" dirty="0">
                <a:solidFill>
                  <a:srgbClr val="0070C0"/>
                </a:solidFill>
                <a:latin typeface="IBM Plex Mono Text" panose="020B0509050203000203" pitchFamily="49" charset="0"/>
                <a:hlinkClick r:id="rId4">
                  <a:extLst>
                    <a:ext uri="{A12FA001-AC4F-418D-AE19-62706E023703}">
                      <ahyp:hlinkClr xmlns:ahyp="http://schemas.microsoft.com/office/drawing/2018/hyperlinkcolor" val="tx"/>
                    </a:ext>
                  </a:extLst>
                </a:hlinkClick>
              </a:rPr>
              <a:t>https://www.kaggle.com/datasets/asgharalikhan/mortality-rate-heart-patient-pakistan-hospital</a:t>
            </a:r>
            <a:endParaRPr lang="en-UA" dirty="0">
              <a:solidFill>
                <a:srgbClr val="0070C0"/>
              </a:solidFill>
              <a:latin typeface="IBM Plex Mono Text" panose="020B0509050203000203" pitchFamily="49" charset="0"/>
            </a:endParaRPr>
          </a:p>
        </p:txBody>
      </p:sp>
    </p:spTree>
    <p:extLst>
      <p:ext uri="{BB962C8B-B14F-4D97-AF65-F5344CB8AC3E}">
        <p14:creationId xmlns:p14="http://schemas.microsoft.com/office/powerpoint/2010/main" val="424700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800932-7410-ACED-00AD-FBEC57DAD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1" y="1112043"/>
            <a:ext cx="12192000" cy="4249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776279B-C6E8-1BCF-A208-67F3EA2F98AE}"/>
              </a:ext>
            </a:extLst>
          </p:cNvPr>
          <p:cNvSpPr txBox="1">
            <a:spLocks/>
          </p:cNvSpPr>
          <p:nvPr/>
        </p:nvSpPr>
        <p:spPr>
          <a:xfrm>
            <a:off x="5532440" y="4611687"/>
            <a:ext cx="4354513"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005493"/>
                </a:solidFill>
                <a:latin typeface="IBM Plex Mono SemiBold" panose="020B0709050203000203" pitchFamily="49" charset="0"/>
              </a:rPr>
              <a:t>IBM Developer</a:t>
            </a:r>
            <a:endParaRPr lang="en-UA" sz="2000" dirty="0"/>
          </a:p>
        </p:txBody>
      </p:sp>
    </p:spTree>
    <p:extLst>
      <p:ext uri="{BB962C8B-B14F-4D97-AF65-F5344CB8AC3E}">
        <p14:creationId xmlns:p14="http://schemas.microsoft.com/office/powerpoint/2010/main" val="41917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m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p" id="{77A8436D-8A73-2743-968F-D29974CCDBE9}" vid="{16D95E35-C36B-8441-8369-B9E942B9317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Template>
  <TotalTime>63</TotalTime>
  <Words>650</Words>
  <Application>Microsoft Macintosh PowerPoint</Application>
  <PresentationFormat>Widescreen</PresentationFormat>
  <Paragraphs>50</Paragraphs>
  <Slides>6</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vt:i4>
      </vt:variant>
    </vt:vector>
  </HeadingPairs>
  <TitlesOfParts>
    <vt:vector size="18" baseType="lpstr">
      <vt:lpstr>Arial</vt:lpstr>
      <vt:lpstr>Calibri</vt:lpstr>
      <vt:lpstr>Calibri Light</vt:lpstr>
      <vt:lpstr>Helv</vt:lpstr>
      <vt:lpstr>IBM Plex Mono SemiBold</vt:lpstr>
      <vt:lpstr>IBM Plex Mono Text</vt:lpstr>
      <vt:lpstr>System Font Regular</vt:lpstr>
      <vt:lpstr>Times New Roman</vt:lpstr>
      <vt:lpstr>Wingdings</vt:lpstr>
      <vt:lpstr>tmp</vt:lpstr>
      <vt:lpstr>Custom Design</vt:lpstr>
      <vt:lpstr>1_Custom Design</vt:lpstr>
      <vt:lpstr>The Problem</vt:lpstr>
      <vt:lpstr>Why Data Analysis?</vt:lpstr>
      <vt:lpstr>The doctor analyses the data about the patient</vt:lpstr>
      <vt:lpstr>Assessment of the patient's health</vt:lpstr>
      <vt:lpstr>Patient history medical data set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cp:revision>
  <dcterms:created xsi:type="dcterms:W3CDTF">2023-03-05T15:03:34Z</dcterms:created>
  <dcterms:modified xsi:type="dcterms:W3CDTF">2023-03-06T18:51:46Z</dcterms:modified>
</cp:coreProperties>
</file>